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4C7C2C5-3DA3-47FE-ADE4-E68411A8389A}">
  <a:tblStyle styleId="{14C7C2C5-3DA3-47FE-ADE4-E68411A838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Julinda elaborates the motivation of WheelGo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325" y="797801"/>
            <a:ext cx="3547902" cy="3547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2E3192">
                <a:alpha val="50000"/>
              </a:srgbClr>
            </a:outerShdw>
          </a:effectLst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688725" y="1493125"/>
            <a:ext cx="4503300" cy="933600"/>
          </a:xfrm>
          <a:prstGeom prst="rect">
            <a:avLst/>
          </a:prstGeom>
          <a:effectLst>
            <a:outerShdw blurRad="57150" rotWithShape="0" algn="bl" dir="5400000" dist="57150">
              <a:srgbClr val="2E3192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WheelGo</a:t>
            </a:r>
            <a:endParaRPr/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88725" y="2462975"/>
            <a:ext cx="4672800" cy="821100"/>
          </a:xfrm>
          <a:prstGeom prst="rect">
            <a:avLst/>
          </a:prstGeom>
          <a:effectLst>
            <a:outerShdw blurRad="57150" rotWithShape="0" algn="bl" dir="5400000" dist="57150">
              <a:srgbClr val="2E3192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WheelGo, we all go!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Project for NS Lehman Hackathon 2018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WheelGo.org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91" name="Google Shape;191;p2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28575">
              <a:srgbClr val="FFFFFF">
                <a:alpha val="26000"/>
              </a:srgbClr>
            </a:outerShdw>
          </a:effectLst>
        </p:spPr>
      </p:pic>
      <p:sp>
        <p:nvSpPr>
          <p:cNvPr id="192" name="Google Shape;192;p22"/>
          <p:cNvSpPr txBox="1"/>
          <p:nvPr>
            <p:ph type="title"/>
          </p:nvPr>
        </p:nvSpPr>
        <p:spPr>
          <a:xfrm>
            <a:off x="490250" y="1546150"/>
            <a:ext cx="4439100" cy="3032700"/>
          </a:xfrm>
          <a:prstGeom prst="rect">
            <a:avLst/>
          </a:prstGeom>
          <a:effectLst>
            <a:outerShdw blurRad="57150" rotWithShape="0" algn="bl" dir="2820000" dist="28575">
              <a:srgbClr val="FFFFFF">
                <a:alpha val="2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The WheelGo Team</a:t>
            </a:r>
            <a:endParaRPr sz="2400"/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https://wheelgo.org</a:t>
            </a:r>
            <a:endParaRPr sz="1800"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71500"/>
            <a:ext cx="4000500" cy="4000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28575">
              <a:srgbClr val="FFFFFF">
                <a:alpha val="26000"/>
              </a:srgbClr>
            </a:outerShdw>
          </a:effectLst>
        </p:spPr>
      </p:pic>
      <p:pic>
        <p:nvPicPr>
          <p:cNvPr id="194" name="Google Shape;19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050" y="488250"/>
            <a:ext cx="2083500" cy="208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28575">
              <a:srgbClr val="FFFFFF">
                <a:alpha val="26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Mission Statement: </a:t>
            </a:r>
            <a:r>
              <a:rPr lang="en" sz="4800"/>
              <a:t>Unlock the ability for everyone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People with disabilities have difficulty accessing everyday services.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Public space managers are not prepared to help those in need; therefore, assistance cannot be provided in a timely manner.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graphicFrame>
        <p:nvGraphicFramePr>
          <p:cNvPr id="82" name="Google Shape;82;p15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{14C7C2C5-3DA3-47FE-ADE4-E68411A8389A}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2010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2014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2015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" name="Google Shape;83;p15"/>
          <p:cNvSpPr/>
          <p:nvPr/>
        </p:nvSpPr>
        <p:spPr>
          <a:xfrm>
            <a:off x="5154825" y="4096150"/>
            <a:ext cx="722400" cy="430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975575" y="2946050"/>
            <a:ext cx="722400" cy="1580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796350" y="2456750"/>
            <a:ext cx="722400" cy="20700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7617100" y="1919400"/>
            <a:ext cx="722400" cy="2607600"/>
          </a:xfrm>
          <a:prstGeom prst="rect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4760625" y="7542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ercentage of people with disabilities</a:t>
            </a:r>
            <a:r>
              <a:rPr lang="en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71900" y="4719800"/>
            <a:ext cx="796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Source: 2016 Disability Statistics Annual Report (https://disabilitycompendium.org/sites/default/files/user-uploads/2016_AnnualReport.pdf)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051925" y="3569775"/>
            <a:ext cx="928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11.9%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7514200" y="1757450"/>
            <a:ext cx="9282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12.6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96" name="Google Shape;96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2" type="body"/>
          </p:nvPr>
        </p:nvSpPr>
        <p:spPr>
          <a:xfrm>
            <a:off x="4949700" y="13256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Create a</a:t>
            </a:r>
            <a:r>
              <a:rPr lang="en" sz="2400"/>
              <a:t>n app that allows communication between disabled persons and the space manager on-demand.</a:t>
            </a:r>
            <a:endParaRPr sz="2400"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Time &amp; effort saver!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Personalized services!</a:t>
            </a:r>
            <a:endParaRPr sz="240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7375" y="-265075"/>
            <a:ext cx="5190949" cy="586952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type="title"/>
          </p:nvPr>
        </p:nvSpPr>
        <p:spPr>
          <a:xfrm>
            <a:off x="4490975" y="128225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Four wheels that run the WheelGo!</a:t>
            </a:r>
            <a:endParaRPr i="1" sz="1600"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JinWon Chung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0" name="Google Shape;110;p17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Computer Engineering &amp; Studio Art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City College</a:t>
            </a: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Backend, Logo &amp; 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Food Delivery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1" name="Google Shape;111;p17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Julinda Mujo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2" name="Google Shape;112;p17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Ming Lei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3" name="Google Shape;113;p17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Maths &amp; Physics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Lehman College</a:t>
            </a: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Chief Design Officer &amp; Domain Manager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Computer Science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Queens College</a:t>
            </a: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Frontend &amp; 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Creative Manager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Zifei Song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7" name="Google Shape;117;p17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Computer Science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Queens College</a:t>
            </a: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Researcher &amp; 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Creative Assistant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r>
              <a:rPr lang="en" sz="1400"/>
              <a:t> 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Show where we are in the process and what’s left to tackle</a:t>
            </a:r>
            <a:endParaRPr i="1" sz="1600"/>
          </a:p>
        </p:txBody>
      </p:sp>
      <p:cxnSp>
        <p:nvCxnSpPr>
          <p:cNvPr id="123" name="Google Shape;123;p18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4" name="Google Shape;124;p18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6:30 PM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Team founded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12759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7" name="Google Shape;127;p18"/>
          <p:cNvSpPr txBox="1"/>
          <p:nvPr>
            <p:ph type="title"/>
          </p:nvPr>
        </p:nvSpPr>
        <p:spPr>
          <a:xfrm>
            <a:off x="13230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8:45 PM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13230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Primitive brainstorming done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9" name="Google Shape;129;p18"/>
          <p:cNvCxnSpPr/>
          <p:nvPr/>
        </p:nvCxnSpPr>
        <p:spPr>
          <a:xfrm rot="10800000">
            <a:off x="29374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0" name="Google Shape;130;p18"/>
          <p:cNvSpPr txBox="1"/>
          <p:nvPr>
            <p:ph type="title"/>
          </p:nvPr>
        </p:nvSpPr>
        <p:spPr>
          <a:xfrm>
            <a:off x="29844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7:00 AM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29844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Frontend + Backend finalized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2" name="Google Shape;132;p18"/>
          <p:cNvCxnSpPr/>
          <p:nvPr/>
        </p:nvCxnSpPr>
        <p:spPr>
          <a:xfrm>
            <a:off x="37382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3" name="Google Shape;133;p18"/>
          <p:cNvSpPr txBox="1"/>
          <p:nvPr>
            <p:ph type="title"/>
          </p:nvPr>
        </p:nvSpPr>
        <p:spPr>
          <a:xfrm>
            <a:off x="37853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8:48 AM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37853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Project website access established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Future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Conclude remaining features per request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38" name="Google Shape;138;p18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{14C7C2C5-3DA3-47FE-ADE4-E68411A8389A}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November 16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gridSpan="6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November 17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Tomorrow +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</a:tbl>
          </a:graphicData>
        </a:graphic>
      </p:graphicFrame>
      <p:cxnSp>
        <p:nvCxnSpPr>
          <p:cNvPr id="139" name="Google Shape;139;p18"/>
          <p:cNvCxnSpPr/>
          <p:nvPr/>
        </p:nvCxnSpPr>
        <p:spPr>
          <a:xfrm rot="10800000">
            <a:off x="46900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0" name="Google Shape;140;p18"/>
          <p:cNvSpPr txBox="1"/>
          <p:nvPr>
            <p:ph type="title"/>
          </p:nvPr>
        </p:nvSpPr>
        <p:spPr>
          <a:xfrm>
            <a:off x="47370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12:45</a:t>
            </a:r>
            <a:r>
              <a:rPr lang="en" sz="1800">
                <a:solidFill>
                  <a:schemeClr val="dk1"/>
                </a:solidFill>
              </a:rPr>
              <a:t> PM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47370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Showtime!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2" name="Google Shape;142;p18"/>
          <p:cNvCxnSpPr/>
          <p:nvPr/>
        </p:nvCxnSpPr>
        <p:spPr>
          <a:xfrm>
            <a:off x="59480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3" name="Google Shape;143;p18"/>
          <p:cNvSpPr txBox="1"/>
          <p:nvPr>
            <p:ph type="title"/>
          </p:nvPr>
        </p:nvSpPr>
        <p:spPr>
          <a:xfrm>
            <a:off x="59951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4:00 P</a:t>
            </a:r>
            <a:r>
              <a:rPr lang="en" sz="1800">
                <a:solidFill>
                  <a:schemeClr val="dk1"/>
                </a:solidFill>
              </a:rPr>
              <a:t>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59951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Award pick-up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00" y="61332"/>
            <a:ext cx="2661351" cy="51435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>
            <p:ph idx="4294967295" type="title"/>
          </p:nvPr>
        </p:nvSpPr>
        <p:spPr>
          <a:xfrm>
            <a:off x="7029800" y="2480050"/>
            <a:ext cx="1399800" cy="3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7029800" y="2652000"/>
            <a:ext cx="16644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You get </a:t>
            </a:r>
            <a:r>
              <a:rPr lang="en" sz="1200">
                <a:solidFill>
                  <a:schemeClr val="dk2"/>
                </a:solidFill>
              </a:rPr>
              <a:t>assistance</a:t>
            </a:r>
            <a:r>
              <a:rPr lang="en" sz="1200">
                <a:solidFill>
                  <a:schemeClr val="dk2"/>
                </a:solidFill>
              </a:rPr>
              <a:t>!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050" y="61350"/>
            <a:ext cx="266133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2935950" y="3190425"/>
            <a:ext cx="1271100" cy="953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br>
              <a:rPr lang="en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Go to your favorite location as usual.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4" name="Google Shape;154;p19"/>
          <p:cNvSpPr txBox="1"/>
          <p:nvPr>
            <p:ph idx="4294967295" type="title"/>
          </p:nvPr>
        </p:nvSpPr>
        <p:spPr>
          <a:xfrm>
            <a:off x="6418350" y="285250"/>
            <a:ext cx="2436300" cy="10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How It Works: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(for Persons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With Disabilities)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2935950" y="1628700"/>
            <a:ext cx="1271100" cy="87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br>
              <a:rPr lang="en" sz="1700">
                <a:solidFill>
                  <a:schemeClr val="dk1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Sign up as a disabled person.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659650" y="4394700"/>
            <a:ext cx="446700" cy="4467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19"/>
          <p:cNvCxnSpPr/>
          <p:nvPr/>
        </p:nvCxnSpPr>
        <p:spPr>
          <a:xfrm rot="10800000">
            <a:off x="2828425" y="2499900"/>
            <a:ext cx="873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stealth"/>
          </a:ln>
        </p:spPr>
      </p:cxnSp>
      <p:sp>
        <p:nvSpPr>
          <p:cNvPr id="158" name="Google Shape;158;p19"/>
          <p:cNvSpPr/>
          <p:nvPr/>
        </p:nvSpPr>
        <p:spPr>
          <a:xfrm>
            <a:off x="5314375" y="4394700"/>
            <a:ext cx="446700" cy="4467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9"/>
          <p:cNvCxnSpPr/>
          <p:nvPr/>
        </p:nvCxnSpPr>
        <p:spPr>
          <a:xfrm>
            <a:off x="3325000" y="4210800"/>
            <a:ext cx="954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stealth"/>
          </a:ln>
        </p:spPr>
      </p:cxnSp>
      <p:pic>
        <p:nvPicPr>
          <p:cNvPr id="160" name="Google Shape;16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624" y="3098701"/>
            <a:ext cx="1355702" cy="14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149875" y="357800"/>
            <a:ext cx="2283600" cy="11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(for Public Space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Managers)</a:t>
            </a:r>
            <a:endParaRPr sz="1800"/>
          </a:p>
        </p:txBody>
      </p:sp>
      <p:sp>
        <p:nvSpPr>
          <p:cNvPr id="166" name="Google Shape;166;p20"/>
          <p:cNvSpPr txBox="1"/>
          <p:nvPr>
            <p:ph type="title"/>
          </p:nvPr>
        </p:nvSpPr>
        <p:spPr>
          <a:xfrm>
            <a:off x="50233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</a:t>
            </a:r>
            <a:br>
              <a:rPr lang="en"/>
            </a:br>
            <a:r>
              <a:rPr lang="en"/>
              <a:t>Sign up in our app first.</a:t>
            </a:r>
            <a:endParaRPr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5023300" y="2090651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</a:t>
            </a:r>
            <a:br>
              <a:rPr lang="en"/>
            </a:br>
            <a:r>
              <a:rPr lang="en" sz="1800"/>
              <a:t>Get the notification about the arrival of the person.</a:t>
            </a:r>
            <a:endParaRPr/>
          </a:p>
        </p:txBody>
      </p:sp>
      <p:cxnSp>
        <p:nvCxnSpPr>
          <p:cNvPr id="168" name="Google Shape;168;p20"/>
          <p:cNvCxnSpPr>
            <a:stCxn id="167" idx="2"/>
            <a:endCxn id="169" idx="0"/>
          </p:cNvCxnSpPr>
          <p:nvPr/>
        </p:nvCxnSpPr>
        <p:spPr>
          <a:xfrm>
            <a:off x="6900250" y="3052751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0"/>
          <p:cNvSpPr txBox="1"/>
          <p:nvPr>
            <p:ph type="title"/>
          </p:nvPr>
        </p:nvSpPr>
        <p:spPr>
          <a:xfrm>
            <a:off x="50233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</a:t>
            </a:r>
            <a:br>
              <a:rPr lang="en"/>
            </a:br>
            <a:r>
              <a:rPr lang="en"/>
              <a:t>Help them!</a:t>
            </a:r>
            <a:endParaRPr/>
          </a:p>
        </p:txBody>
      </p:sp>
      <p:cxnSp>
        <p:nvCxnSpPr>
          <p:cNvPr id="170" name="Google Shape;170;p20"/>
          <p:cNvCxnSpPr>
            <a:stCxn id="166" idx="2"/>
            <a:endCxn id="167" idx="0"/>
          </p:cNvCxnSpPr>
          <p:nvPr/>
        </p:nvCxnSpPr>
        <p:spPr>
          <a:xfrm>
            <a:off x="6900250" y="1476250"/>
            <a:ext cx="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262" y="-50"/>
            <a:ext cx="26613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/>
          <p:nvPr/>
        </p:nvSpPr>
        <p:spPr>
          <a:xfrm>
            <a:off x="4193050" y="4394700"/>
            <a:ext cx="446700" cy="446700"/>
          </a:xfrm>
          <a:prstGeom prst="ellipse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type="title"/>
          </p:nvPr>
        </p:nvSpPr>
        <p:spPr>
          <a:xfrm>
            <a:off x="346650" y="0"/>
            <a:ext cx="8450700" cy="12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Degree of Technical Difficulty:</a:t>
            </a:r>
            <a:r>
              <a:rPr lang="en"/>
              <a:t> </a:t>
            </a:r>
            <a:endParaRPr/>
          </a:p>
        </p:txBody>
      </p:sp>
      <p:sp>
        <p:nvSpPr>
          <p:cNvPr id="179" name="Google Shape;179;p21"/>
          <p:cNvSpPr txBox="1"/>
          <p:nvPr>
            <p:ph idx="4294967295" type="body"/>
          </p:nvPr>
        </p:nvSpPr>
        <p:spPr>
          <a:xfrm>
            <a:off x="482075" y="1212175"/>
            <a:ext cx="3999900" cy="29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One app for all platforms: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analysis + storage: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Aesthetic marketing design: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300" y="1212174"/>
            <a:ext cx="3668851" cy="5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1908" y="2031725"/>
            <a:ext cx="2115119" cy="12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6497675" y="2045550"/>
            <a:ext cx="2395500" cy="11214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3363" y="2031726"/>
            <a:ext cx="2424125" cy="114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4300" y="3506425"/>
            <a:ext cx="2355493" cy="5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 rotWithShape="1">
          <a:blip r:embed="rId8">
            <a:alphaModFix/>
          </a:blip>
          <a:srcRect b="14717" l="31839" r="31755" t="14963"/>
          <a:stretch/>
        </p:blipFill>
        <p:spPr>
          <a:xfrm>
            <a:off x="7852950" y="1031685"/>
            <a:ext cx="944397" cy="9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7925" y="3506425"/>
            <a:ext cx="2765591" cy="5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